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1" r:id="rId4"/>
    <p:sldId id="262"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20" d="100"/>
          <a:sy n="120" d="100"/>
        </p:scale>
        <p:origin x="-1296" y="239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270F6D-AB19-4D39-AE43-00E7270A87AF}" type="datetimeFigureOut">
              <a:rPr lang="en-US" smtClean="0"/>
              <a:t>5/10/2018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392D05-B723-4BFC-898C-BEACD2908543}" type="slidenum">
              <a:rPr lang="en-US" smtClean="0"/>
              <a:t>‹#›</a:t>
            </a:fld>
            <a:endParaRPr lang="en-US"/>
          </a:p>
        </p:txBody>
      </p:sp>
    </p:spTree>
    <p:extLst>
      <p:ext uri="{BB962C8B-B14F-4D97-AF65-F5344CB8AC3E}">
        <p14:creationId xmlns:p14="http://schemas.microsoft.com/office/powerpoint/2010/main" val="287522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2 (A-D).  Schematic</a:t>
            </a:r>
            <a:r>
              <a:rPr lang="en-US" baseline="0" dirty="0" smtClean="0"/>
              <a:t> of typical </a:t>
            </a:r>
            <a:r>
              <a:rPr lang="en-US" baseline="0" dirty="0" err="1" smtClean="0"/>
              <a:t>transvenous</a:t>
            </a:r>
            <a:r>
              <a:rPr lang="en-US" baseline="0" dirty="0" smtClean="0"/>
              <a:t> sinus sacrifice (A), incomplete (B), and complete (C) </a:t>
            </a:r>
            <a:r>
              <a:rPr lang="en-US" baseline="0" dirty="0" err="1" smtClean="0"/>
              <a:t>transarterial</a:t>
            </a:r>
            <a:r>
              <a:rPr lang="en-US" baseline="0" dirty="0" smtClean="0"/>
              <a:t> </a:t>
            </a:r>
            <a:r>
              <a:rPr lang="en-US" baseline="0" dirty="0" err="1" smtClean="0"/>
              <a:t>embolizations</a:t>
            </a:r>
            <a:r>
              <a:rPr lang="en-US" baseline="0" dirty="0" smtClean="0"/>
              <a:t>, each of which results in an unnecessary closure of arteries or sinus.   Targeted occlusion of the shunt (D) at the entrance of the collector channel into the sinus preserves both sinus and normal arterial structures.</a:t>
            </a:r>
            <a:endParaRPr lang="en-US" dirty="0"/>
          </a:p>
        </p:txBody>
      </p:sp>
      <p:sp>
        <p:nvSpPr>
          <p:cNvPr id="4" name="Slide Number Placeholder 3"/>
          <p:cNvSpPr>
            <a:spLocks noGrp="1"/>
          </p:cNvSpPr>
          <p:nvPr>
            <p:ph type="sldNum" sz="quarter" idx="10"/>
          </p:nvPr>
        </p:nvSpPr>
        <p:spPr/>
        <p:txBody>
          <a:bodyPr/>
          <a:lstStyle/>
          <a:p>
            <a:fld id="{23F8B991-8F93-43CA-BA38-08991CB696B7}" type="slidenum">
              <a:rPr lang="en-US" smtClean="0"/>
              <a:t>5</a:t>
            </a:fld>
            <a:endParaRPr lang="en-US"/>
          </a:p>
        </p:txBody>
      </p:sp>
    </p:spTree>
    <p:extLst>
      <p:ext uri="{BB962C8B-B14F-4D97-AF65-F5344CB8AC3E}">
        <p14:creationId xmlns:p14="http://schemas.microsoft.com/office/powerpoint/2010/main" val="2689207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945311-B7ED-4C7D-8B20-30498DC595D3}" type="datetimeFigureOut">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296564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45311-B7ED-4C7D-8B20-30498DC595D3}" type="datetimeFigureOut">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258075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45311-B7ED-4C7D-8B20-30498DC595D3}" type="datetimeFigureOut">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394468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45311-B7ED-4C7D-8B20-30498DC595D3}" type="datetimeFigureOut">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49010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945311-B7ED-4C7D-8B20-30498DC595D3}" type="datetimeFigureOut">
              <a:rPr lang="en-US" smtClean="0"/>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3117251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945311-B7ED-4C7D-8B20-30498DC595D3}" type="datetimeFigureOut">
              <a:rPr lang="en-US" smtClean="0"/>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33772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945311-B7ED-4C7D-8B20-30498DC595D3}" type="datetimeFigureOut">
              <a:rPr lang="en-US" smtClean="0"/>
              <a:t>5/10/2018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4090019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945311-B7ED-4C7D-8B20-30498DC595D3}" type="datetimeFigureOut">
              <a:rPr lang="en-US" smtClean="0"/>
              <a:t>5/10/2018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385552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45311-B7ED-4C7D-8B20-30498DC595D3}" type="datetimeFigureOut">
              <a:rPr lang="en-US" smtClean="0"/>
              <a:t>5/10/2018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328284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45311-B7ED-4C7D-8B20-30498DC595D3}" type="datetimeFigureOut">
              <a:rPr lang="en-US" smtClean="0"/>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3653111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45311-B7ED-4C7D-8B20-30498DC595D3}" type="datetimeFigureOut">
              <a:rPr lang="en-US" smtClean="0"/>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3757F7-B4B0-4642-85AD-868882E02A8A}" type="slidenum">
              <a:rPr lang="en-US" smtClean="0"/>
              <a:t>‹#›</a:t>
            </a:fld>
            <a:endParaRPr lang="en-US"/>
          </a:p>
        </p:txBody>
      </p:sp>
    </p:spTree>
    <p:extLst>
      <p:ext uri="{BB962C8B-B14F-4D97-AF65-F5344CB8AC3E}">
        <p14:creationId xmlns:p14="http://schemas.microsoft.com/office/powerpoint/2010/main" val="3304294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945311-B7ED-4C7D-8B20-30498DC595D3}" type="datetimeFigureOut">
              <a:rPr lang="en-US" smtClean="0"/>
              <a:t>5/10/2018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757F7-B4B0-4642-85AD-868882E02A8A}" type="slidenum">
              <a:rPr lang="en-US" smtClean="0"/>
              <a:t>‹#›</a:t>
            </a:fld>
            <a:endParaRPr lang="en-US"/>
          </a:p>
        </p:txBody>
      </p:sp>
    </p:spTree>
    <p:extLst>
      <p:ext uri="{BB962C8B-B14F-4D97-AF65-F5344CB8AC3E}">
        <p14:creationId xmlns:p14="http://schemas.microsoft.com/office/powerpoint/2010/main" val="3461713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2744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7029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122" name="Picture 2" descr="C:\Users\shapim06\AppData\Local\Temp\scl1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19100"/>
            <a:ext cx="8625254" cy="59436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892950" y="3689866"/>
            <a:ext cx="2286000" cy="369332"/>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b="1" dirty="0">
                <a:ln w="50800"/>
                <a:solidFill>
                  <a:schemeClr val="bg1">
                    <a:lumMod val="65000"/>
                  </a:schemeClr>
                </a:solidFill>
              </a:rPr>
              <a:t>© neuroangio.org</a:t>
            </a:r>
          </a:p>
        </p:txBody>
      </p:sp>
      <p:sp>
        <p:nvSpPr>
          <p:cNvPr id="6" name="Rectangle 5"/>
          <p:cNvSpPr/>
          <p:nvPr/>
        </p:nvSpPr>
        <p:spPr>
          <a:xfrm rot="2557930">
            <a:off x="5880235" y="4306737"/>
            <a:ext cx="2286000" cy="369332"/>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b="1" dirty="0">
                <a:ln w="50800"/>
                <a:solidFill>
                  <a:schemeClr val="bg1">
                    <a:lumMod val="65000"/>
                  </a:schemeClr>
                </a:solidFill>
              </a:rPr>
              <a:t>© neuroangio.org</a:t>
            </a:r>
          </a:p>
        </p:txBody>
      </p:sp>
    </p:spTree>
    <p:extLst>
      <p:ext uri="{BB962C8B-B14F-4D97-AF65-F5344CB8AC3E}">
        <p14:creationId xmlns:p14="http://schemas.microsoft.com/office/powerpoint/2010/main" val="3628499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shapim06\AppData\Local\Temp\scl29.PNG"/>
          <p:cNvPicPr>
            <a:picLocks noChangeAspect="1" noChangeArrowheads="1"/>
          </p:cNvPicPr>
          <p:nvPr/>
        </p:nvPicPr>
        <p:blipFill rotWithShape="1">
          <a:blip r:embed="rId2">
            <a:extLst>
              <a:ext uri="{28A0092B-C50C-407E-A947-70E740481C1C}">
                <a14:useLocalDpi xmlns:a14="http://schemas.microsoft.com/office/drawing/2010/main" val="0"/>
              </a:ext>
            </a:extLst>
          </a:blip>
          <a:srcRect r="50000"/>
          <a:stretch/>
        </p:blipFill>
        <p:spPr bwMode="auto">
          <a:xfrm>
            <a:off x="1828800" y="304798"/>
            <a:ext cx="5638800" cy="612759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Arrow Connector 4"/>
          <p:cNvCxnSpPr/>
          <p:nvPr/>
        </p:nvCxnSpPr>
        <p:spPr>
          <a:xfrm>
            <a:off x="2209800" y="3200400"/>
            <a:ext cx="381000" cy="96356"/>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5257800" y="3408767"/>
            <a:ext cx="152400" cy="90639"/>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55019" y="3499406"/>
            <a:ext cx="2286000" cy="369332"/>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b="1" dirty="0">
                <a:ln w="50800"/>
                <a:solidFill>
                  <a:schemeClr val="bg1">
                    <a:lumMod val="65000"/>
                  </a:schemeClr>
                </a:solidFill>
              </a:rPr>
              <a:t>© neuroangio.org</a:t>
            </a:r>
          </a:p>
        </p:txBody>
      </p:sp>
    </p:spTree>
    <p:extLst>
      <p:ext uri="{BB962C8B-B14F-4D97-AF65-F5344CB8AC3E}">
        <p14:creationId xmlns:p14="http://schemas.microsoft.com/office/powerpoint/2010/main" val="2669030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C:\Users\shapim06\AppData\Local\Temp\scl1.PNG"/>
          <p:cNvPicPr>
            <a:picLocks noChangeAspect="1" noChangeArrowheads="1"/>
          </p:cNvPicPr>
          <p:nvPr/>
        </p:nvPicPr>
        <p:blipFill rotWithShape="1">
          <a:blip r:embed="rId3">
            <a:extLst>
              <a:ext uri="{28A0092B-C50C-407E-A947-70E740481C1C}">
                <a14:useLocalDpi xmlns:a14="http://schemas.microsoft.com/office/drawing/2010/main" val="0"/>
              </a:ext>
            </a:extLst>
          </a:blip>
          <a:srcRect l="2980" b="4986"/>
          <a:stretch/>
        </p:blipFill>
        <p:spPr bwMode="auto">
          <a:xfrm>
            <a:off x="-3505200" y="-3176588"/>
            <a:ext cx="6477990" cy="6353175"/>
          </a:xfrm>
          <a:prstGeom prst="rect">
            <a:avLst/>
          </a:prstGeom>
          <a:noFill/>
          <a:ln w="76200">
            <a:noFill/>
          </a:ln>
          <a:extLst>
            <a:ext uri="{909E8E84-426E-40DD-AFC4-6F175D3DCCD1}">
              <a14:hiddenFill xmlns:a14="http://schemas.microsoft.com/office/drawing/2010/main">
                <a:solidFill>
                  <a:srgbClr val="FFFFFF"/>
                </a:solidFill>
              </a14:hiddenFill>
            </a:ext>
          </a:extLst>
        </p:spPr>
      </p:pic>
      <p:pic>
        <p:nvPicPr>
          <p:cNvPr id="1028" name="Picture 4" descr="C:\Users\shapim06\AppData\Local\Temp\scl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2790" y="-3176588"/>
            <a:ext cx="6381750" cy="6353175"/>
          </a:xfrm>
          <a:prstGeom prst="rect">
            <a:avLst/>
          </a:prstGeom>
          <a:noFill/>
          <a:ln w="76200">
            <a:noFill/>
          </a:ln>
          <a:extLst>
            <a:ext uri="{909E8E84-426E-40DD-AFC4-6F175D3DCCD1}">
              <a14:hiddenFill xmlns:a14="http://schemas.microsoft.com/office/drawing/2010/main">
                <a:solidFill>
                  <a:srgbClr val="FFFFFF"/>
                </a:solidFill>
              </a14:hiddenFill>
            </a:ext>
          </a:extLst>
        </p:spPr>
      </p:pic>
      <p:pic>
        <p:nvPicPr>
          <p:cNvPr id="1030" name="Picture 6" descr="C:\Users\shapim06\AppData\Local\Temp\scl3.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4508" y="3180301"/>
            <a:ext cx="6477990" cy="6425466"/>
          </a:xfrm>
          <a:prstGeom prst="rect">
            <a:avLst/>
          </a:prstGeom>
          <a:noFill/>
          <a:ln w="76200">
            <a:noFill/>
          </a:ln>
          <a:extLst>
            <a:ext uri="{909E8E84-426E-40DD-AFC4-6F175D3DCCD1}">
              <a14:hiddenFill xmlns:a14="http://schemas.microsoft.com/office/drawing/2010/main">
                <a:solidFill>
                  <a:srgbClr val="FFFFFF"/>
                </a:solidFill>
              </a14:hiddenFill>
            </a:ext>
          </a:extLst>
        </p:spPr>
      </p:pic>
      <p:pic>
        <p:nvPicPr>
          <p:cNvPr id="1032" name="Picture 8" descr="C:\Users\shapim06\AppData\Local\Temp\scl4.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3482" y="3276600"/>
            <a:ext cx="6411058" cy="6367267"/>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p:nvPr/>
        </p:nvCxnSpPr>
        <p:spPr>
          <a:xfrm flipH="1">
            <a:off x="5791200" y="5943600"/>
            <a:ext cx="176578" cy="139078"/>
          </a:xfrm>
          <a:prstGeom prst="straightConnector1">
            <a:avLst/>
          </a:prstGeom>
          <a:ln w="1016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534508" y="-3176588"/>
            <a:ext cx="12889048" cy="12782355"/>
          </a:xfrm>
          <a:prstGeom prst="rect">
            <a:avLst/>
          </a:prstGeom>
          <a:noFill/>
          <a:ln w="1143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6" idx="0"/>
          </p:cNvCxnSpPr>
          <p:nvPr/>
        </p:nvCxnSpPr>
        <p:spPr>
          <a:xfrm>
            <a:off x="2910016" y="-3176588"/>
            <a:ext cx="62774" cy="12782355"/>
          </a:xfrm>
          <a:prstGeom prst="line">
            <a:avLst/>
          </a:prstGeom>
          <a:ln w="1143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6" idx="1"/>
            <a:endCxn id="6" idx="3"/>
          </p:cNvCxnSpPr>
          <p:nvPr/>
        </p:nvCxnSpPr>
        <p:spPr>
          <a:xfrm>
            <a:off x="-3534508" y="3214590"/>
            <a:ext cx="12889048" cy="0"/>
          </a:xfrm>
          <a:prstGeom prst="line">
            <a:avLst/>
          </a:prstGeom>
          <a:ln w="1143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337560" y="1899792"/>
            <a:ext cx="3505200" cy="1077218"/>
          </a:xfrm>
          <a:prstGeom prst="rect">
            <a:avLst/>
          </a:prstGeom>
          <a:noFill/>
        </p:spPr>
        <p:txBody>
          <a:bodyPr wrap="square" rtlCol="0">
            <a:spAutoFit/>
          </a:bodyPr>
          <a:lstStyle/>
          <a:p>
            <a:r>
              <a:rPr lang="en-US" sz="3200" b="1" dirty="0" smtClean="0">
                <a:solidFill>
                  <a:schemeClr val="bg1">
                    <a:lumMod val="50000"/>
                  </a:schemeClr>
                </a:solidFill>
              </a:rPr>
              <a:t>Transvenous Unselective</a:t>
            </a:r>
            <a:endParaRPr lang="en-US" sz="3200" b="1" dirty="0">
              <a:solidFill>
                <a:schemeClr val="bg1">
                  <a:lumMod val="50000"/>
                </a:schemeClr>
              </a:solidFill>
            </a:endParaRPr>
          </a:p>
        </p:txBody>
      </p:sp>
      <p:sp>
        <p:nvSpPr>
          <p:cNvPr id="18" name="Rectangle 17"/>
          <p:cNvSpPr/>
          <p:nvPr/>
        </p:nvSpPr>
        <p:spPr>
          <a:xfrm rot="2800131">
            <a:off x="-1695160" y="996771"/>
            <a:ext cx="2857910" cy="477054"/>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sz="2500" b="1" dirty="0">
                <a:ln w="50800"/>
                <a:solidFill>
                  <a:schemeClr val="bg1">
                    <a:lumMod val="65000"/>
                  </a:schemeClr>
                </a:solidFill>
              </a:rPr>
              <a:t>© neuroangio.org</a:t>
            </a:r>
          </a:p>
        </p:txBody>
      </p:sp>
      <p:sp>
        <p:nvSpPr>
          <p:cNvPr id="19" name="TextBox 18"/>
          <p:cNvSpPr txBox="1"/>
          <p:nvPr/>
        </p:nvSpPr>
        <p:spPr>
          <a:xfrm>
            <a:off x="3124200" y="1752600"/>
            <a:ext cx="3505200" cy="1077218"/>
          </a:xfrm>
          <a:prstGeom prst="rect">
            <a:avLst/>
          </a:prstGeom>
          <a:noFill/>
        </p:spPr>
        <p:txBody>
          <a:bodyPr wrap="square" rtlCol="0">
            <a:spAutoFit/>
          </a:bodyPr>
          <a:lstStyle/>
          <a:p>
            <a:r>
              <a:rPr lang="en-US" sz="3200" b="1" dirty="0" smtClean="0">
                <a:solidFill>
                  <a:schemeClr val="bg1">
                    <a:lumMod val="50000"/>
                  </a:schemeClr>
                </a:solidFill>
              </a:rPr>
              <a:t>Transarterial Incomplete</a:t>
            </a:r>
            <a:endParaRPr lang="en-US" sz="3200" b="1" dirty="0">
              <a:solidFill>
                <a:schemeClr val="bg1">
                  <a:lumMod val="50000"/>
                </a:schemeClr>
              </a:solidFill>
            </a:endParaRPr>
          </a:p>
        </p:txBody>
      </p:sp>
      <p:sp>
        <p:nvSpPr>
          <p:cNvPr id="20" name="Rectangle 19"/>
          <p:cNvSpPr/>
          <p:nvPr/>
        </p:nvSpPr>
        <p:spPr>
          <a:xfrm rot="2800131">
            <a:off x="4982918" y="1118689"/>
            <a:ext cx="2857910" cy="477054"/>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sz="2500" b="1" dirty="0">
                <a:ln w="50800"/>
                <a:solidFill>
                  <a:schemeClr val="bg1">
                    <a:lumMod val="65000"/>
                  </a:schemeClr>
                </a:solidFill>
              </a:rPr>
              <a:t>© neuroangio.org</a:t>
            </a:r>
          </a:p>
        </p:txBody>
      </p:sp>
      <p:sp>
        <p:nvSpPr>
          <p:cNvPr id="21" name="TextBox 20"/>
          <p:cNvSpPr txBox="1"/>
          <p:nvPr/>
        </p:nvSpPr>
        <p:spPr>
          <a:xfrm>
            <a:off x="-3337560" y="8229600"/>
            <a:ext cx="3505200" cy="1077218"/>
          </a:xfrm>
          <a:prstGeom prst="rect">
            <a:avLst/>
          </a:prstGeom>
          <a:noFill/>
        </p:spPr>
        <p:txBody>
          <a:bodyPr wrap="square" rtlCol="0">
            <a:spAutoFit/>
          </a:bodyPr>
          <a:lstStyle/>
          <a:p>
            <a:r>
              <a:rPr lang="en-US" sz="3200" b="1" dirty="0" smtClean="0">
                <a:solidFill>
                  <a:schemeClr val="bg1">
                    <a:lumMod val="50000"/>
                  </a:schemeClr>
                </a:solidFill>
              </a:rPr>
              <a:t>Transarterial Complete</a:t>
            </a:r>
            <a:endParaRPr lang="en-US" sz="3200" b="1" dirty="0">
              <a:solidFill>
                <a:schemeClr val="bg1">
                  <a:lumMod val="50000"/>
                </a:schemeClr>
              </a:solidFill>
            </a:endParaRPr>
          </a:p>
        </p:txBody>
      </p:sp>
      <p:sp>
        <p:nvSpPr>
          <p:cNvPr id="22" name="TextBox 21"/>
          <p:cNvSpPr txBox="1"/>
          <p:nvPr/>
        </p:nvSpPr>
        <p:spPr>
          <a:xfrm>
            <a:off x="3276600" y="8229600"/>
            <a:ext cx="3505200" cy="1077218"/>
          </a:xfrm>
          <a:prstGeom prst="rect">
            <a:avLst/>
          </a:prstGeom>
          <a:noFill/>
        </p:spPr>
        <p:txBody>
          <a:bodyPr wrap="square" rtlCol="0">
            <a:spAutoFit/>
          </a:bodyPr>
          <a:lstStyle/>
          <a:p>
            <a:r>
              <a:rPr lang="en-US" sz="3200" b="1" dirty="0" smtClean="0">
                <a:solidFill>
                  <a:schemeClr val="bg1">
                    <a:lumMod val="50000"/>
                  </a:schemeClr>
                </a:solidFill>
              </a:rPr>
              <a:t>Transvenous Superselective</a:t>
            </a:r>
            <a:endParaRPr lang="en-US" sz="3200" b="1" dirty="0">
              <a:solidFill>
                <a:schemeClr val="bg1">
                  <a:lumMod val="50000"/>
                </a:schemeClr>
              </a:solidFill>
            </a:endParaRPr>
          </a:p>
        </p:txBody>
      </p:sp>
      <p:sp>
        <p:nvSpPr>
          <p:cNvPr id="23" name="Rectangle 22"/>
          <p:cNvSpPr/>
          <p:nvPr/>
        </p:nvSpPr>
        <p:spPr>
          <a:xfrm rot="2800131">
            <a:off x="-1428955" y="7290892"/>
            <a:ext cx="2857910" cy="477054"/>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sz="2500" b="1" dirty="0">
                <a:ln w="50800"/>
                <a:solidFill>
                  <a:schemeClr val="bg1">
                    <a:lumMod val="65000"/>
                  </a:schemeClr>
                </a:solidFill>
              </a:rPr>
              <a:t>© neuroangio.org</a:t>
            </a:r>
          </a:p>
        </p:txBody>
      </p:sp>
      <p:sp>
        <p:nvSpPr>
          <p:cNvPr id="24" name="Rectangle 23"/>
          <p:cNvSpPr/>
          <p:nvPr/>
        </p:nvSpPr>
        <p:spPr>
          <a:xfrm rot="2800131">
            <a:off x="4720055" y="7290892"/>
            <a:ext cx="2857910" cy="477054"/>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sz="2500" b="1" dirty="0">
                <a:ln w="50800"/>
                <a:solidFill>
                  <a:schemeClr val="bg1">
                    <a:lumMod val="65000"/>
                  </a:schemeClr>
                </a:solidFill>
              </a:rPr>
              <a:t>© neuroangio.org</a:t>
            </a:r>
          </a:p>
        </p:txBody>
      </p:sp>
      <p:sp>
        <p:nvSpPr>
          <p:cNvPr id="25" name="TextBox 24"/>
          <p:cNvSpPr txBox="1"/>
          <p:nvPr/>
        </p:nvSpPr>
        <p:spPr>
          <a:xfrm>
            <a:off x="5507368" y="4648200"/>
            <a:ext cx="2548864" cy="584775"/>
          </a:xfrm>
          <a:prstGeom prst="rect">
            <a:avLst/>
          </a:prstGeom>
          <a:noFill/>
        </p:spPr>
        <p:txBody>
          <a:bodyPr wrap="square" rtlCol="0">
            <a:spAutoFit/>
          </a:bodyPr>
          <a:lstStyle/>
          <a:p>
            <a:r>
              <a:rPr lang="en-US" sz="3200" b="1" dirty="0" smtClean="0">
                <a:solidFill>
                  <a:schemeClr val="bg1">
                    <a:lumMod val="50000"/>
                  </a:schemeClr>
                </a:solidFill>
              </a:rPr>
              <a:t>Magic Bullet</a:t>
            </a:r>
            <a:endParaRPr lang="en-US" sz="3200" b="1" dirty="0">
              <a:solidFill>
                <a:schemeClr val="bg1">
                  <a:lumMod val="50000"/>
                </a:schemeClr>
              </a:solidFill>
            </a:endParaRPr>
          </a:p>
        </p:txBody>
      </p:sp>
      <p:cxnSp>
        <p:nvCxnSpPr>
          <p:cNvPr id="26" name="Straight Arrow Connector 25"/>
          <p:cNvCxnSpPr/>
          <p:nvPr/>
        </p:nvCxnSpPr>
        <p:spPr>
          <a:xfrm flipH="1">
            <a:off x="5791201" y="-609600"/>
            <a:ext cx="228599" cy="3048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5029200" y="-1752600"/>
            <a:ext cx="363869" cy="1524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572000" y="609600"/>
            <a:ext cx="363869" cy="1524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702931" y="5767974"/>
            <a:ext cx="245731" cy="24516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9011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90</Words>
  <Application>Microsoft Office PowerPoint</Application>
  <PresentationFormat>On-screen Show (4:3)</PresentationFormat>
  <Paragraphs>14</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NYU Langone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cp:revision>
  <dcterms:created xsi:type="dcterms:W3CDTF">2018-05-10T21:49:22Z</dcterms:created>
  <dcterms:modified xsi:type="dcterms:W3CDTF">2018-05-10T22:01:13Z</dcterms:modified>
</cp:coreProperties>
</file>